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5"/>
  </p:notesMasterIdLst>
  <p:sldIdLst>
    <p:sldId id="374" r:id="rId2"/>
    <p:sldId id="422" r:id="rId3"/>
    <p:sldId id="450" r:id="rId4"/>
    <p:sldId id="446" r:id="rId5"/>
    <p:sldId id="449" r:id="rId6"/>
    <p:sldId id="451" r:id="rId7"/>
    <p:sldId id="447" r:id="rId8"/>
    <p:sldId id="448" r:id="rId9"/>
    <p:sldId id="453" r:id="rId10"/>
    <p:sldId id="432" r:id="rId11"/>
    <p:sldId id="415" r:id="rId12"/>
    <p:sldId id="416" r:id="rId13"/>
    <p:sldId id="414" r:id="rId1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A SOARES DE FREITAS" initials="GSDF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896"/>
    <a:srgbClr val="10218B"/>
    <a:srgbClr val="646CD8"/>
    <a:srgbClr val="0084B2"/>
    <a:srgbClr val="482400"/>
    <a:srgbClr val="95A2F3"/>
    <a:srgbClr val="657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5" autoAdjust="0"/>
    <p:restoredTop sz="87086" autoAdjust="0"/>
  </p:normalViewPr>
  <p:slideViewPr>
    <p:cSldViewPr>
      <p:cViewPr>
        <p:scale>
          <a:sx n="80" d="100"/>
          <a:sy n="80" d="100"/>
        </p:scale>
        <p:origin x="-154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FCA6A-0B8E-4A6D-8DB6-7696C9EEAD90}" type="datetimeFigureOut">
              <a:rPr lang="ko-KR" altLang="en-US" smtClean="0"/>
              <a:pPr/>
              <a:t>2014-09-05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72AE5-0D23-4DA1-BD07-6AE4F841DE58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95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Acredito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seu</a:t>
            </a:r>
            <a:r>
              <a:rPr lang="en-GB" dirty="0" smtClean="0"/>
              <a:t> </a:t>
            </a:r>
            <a:r>
              <a:rPr lang="en-GB" dirty="0" err="1" smtClean="0"/>
              <a:t>currículo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apresentado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coordenador</a:t>
            </a:r>
            <a:r>
              <a:rPr lang="en-GB" baseline="0" dirty="0" smtClean="0"/>
              <a:t> da mesa, </a:t>
            </a:r>
            <a:r>
              <a:rPr lang="en-GB" baseline="0" dirty="0" err="1" smtClean="0"/>
              <a:t>assim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coloco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esse</a:t>
            </a:r>
            <a:r>
              <a:rPr lang="en-GB" baseline="0" dirty="0" smtClean="0"/>
              <a:t> slide para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possa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apresentar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seu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escopo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trabalho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Samsung e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todos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compreendam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o </a:t>
            </a:r>
          </a:p>
          <a:p>
            <a:r>
              <a:rPr lang="en-GB" baseline="0" dirty="0" smtClean="0"/>
              <a:t>compliance é </a:t>
            </a:r>
            <a:r>
              <a:rPr lang="en-GB" baseline="0" dirty="0" err="1" smtClean="0"/>
              <a:t>América</a:t>
            </a:r>
            <a:r>
              <a:rPr lang="en-GB" baseline="0" dirty="0" smtClean="0"/>
              <a:t> Latina</a:t>
            </a:r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2AE5-0D23-4DA1-BD07-6AE4F841DE5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1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objetivo desse slide é fazer a ponte com a primeira apresentação</a:t>
            </a:r>
            <a:r>
              <a:rPr lang="pt-BR" baseline="0" dirty="0" smtClean="0"/>
              <a:t> do dia – Painel I Política Anticorrupção no Brasil. Ou seja, em um pais com tal posição em um </a:t>
            </a:r>
            <a:r>
              <a:rPr lang="pt-BR" baseline="0" dirty="0" err="1" smtClean="0"/>
              <a:t>Hanking</a:t>
            </a:r>
            <a:r>
              <a:rPr lang="pt-BR" baseline="0" dirty="0" smtClean="0"/>
              <a:t> Global as empresas devem combater a corrupção e mais, desenvolver meios para evitar que seus consultores/ intermediadores também o façam.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2AE5-0D23-4DA1-BD07-6AE4F841DE5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37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 você gosta dos</a:t>
            </a:r>
            <a:r>
              <a:rPr lang="pt-BR" baseline="0" dirty="0" smtClean="0"/>
              <a:t> quadrinhos do Raphael, achei interessante colocar esse. Nesse slide pode ser falado sobre como o dia a dia de negociações e trabalho comum esbarram em atitudes antiéticas e</a:t>
            </a:r>
          </a:p>
          <a:p>
            <a:r>
              <a:rPr lang="pt-BR" baseline="0" dirty="0" smtClean="0"/>
              <a:t>Corruptas, sendo que o Brasil per se já é um desafio para quem quer agir de forma ética e participar da guerra anticorrupção.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2AE5-0D23-4DA1-BD07-6AE4F841DE5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80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intenção</a:t>
            </a:r>
            <a:r>
              <a:rPr lang="en-GB" dirty="0" smtClean="0"/>
              <a:t> </a:t>
            </a:r>
            <a:r>
              <a:rPr lang="en-GB" dirty="0" err="1" smtClean="0"/>
              <a:t>desse</a:t>
            </a:r>
            <a:r>
              <a:rPr lang="en-GB" dirty="0" smtClean="0"/>
              <a:t> slide é </a:t>
            </a:r>
            <a:r>
              <a:rPr lang="en-GB" dirty="0" err="1" smtClean="0"/>
              <a:t>trazer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tema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apresentação</a:t>
            </a:r>
            <a:r>
              <a:rPr lang="en-GB" baseline="0" dirty="0" smtClean="0"/>
              <a:t> para a </a:t>
            </a:r>
            <a:r>
              <a:rPr lang="en-GB" baseline="0" dirty="0" err="1" smtClean="0"/>
              <a:t>esfera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América</a:t>
            </a:r>
            <a:r>
              <a:rPr lang="en-GB" baseline="0" dirty="0" smtClean="0"/>
              <a:t> Latina para </a:t>
            </a:r>
            <a:r>
              <a:rPr lang="en-GB" baseline="0" dirty="0" err="1" smtClean="0"/>
              <a:t>contextualizar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apresentação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estrutura</a:t>
            </a:r>
            <a:r>
              <a:rPr lang="en-GB" baseline="0" dirty="0" smtClean="0"/>
              <a:t> de Compliance da Samsung. </a:t>
            </a:r>
            <a:r>
              <a:rPr lang="en-GB" baseline="0" dirty="0" err="1" smtClean="0"/>
              <a:t>Aqui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elucida</a:t>
            </a:r>
            <a:r>
              <a:rPr lang="en-GB" baseline="0" dirty="0" smtClean="0"/>
              <a:t>-se a </a:t>
            </a:r>
            <a:r>
              <a:rPr lang="en-GB" baseline="0" dirty="0" err="1" smtClean="0"/>
              <a:t>complexidade</a:t>
            </a:r>
            <a:r>
              <a:rPr lang="en-GB" baseline="0" dirty="0" smtClean="0"/>
              <a:t> do</a:t>
            </a:r>
          </a:p>
          <a:p>
            <a:r>
              <a:rPr lang="en-GB" baseline="0" dirty="0" err="1" smtClean="0"/>
              <a:t>tema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falamos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multinacionais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como</a:t>
            </a:r>
            <a:r>
              <a:rPr lang="en-GB" baseline="0" dirty="0" smtClean="0"/>
              <a:t> a Samsung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precisam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analisar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atuar</a:t>
            </a:r>
            <a:r>
              <a:rPr lang="en-GB" baseline="0" dirty="0" smtClean="0"/>
              <a:t> sob </a:t>
            </a:r>
            <a:r>
              <a:rPr lang="en-GB" baseline="0" dirty="0" err="1" smtClean="0"/>
              <a:t>diferentes</a:t>
            </a:r>
            <a:r>
              <a:rPr lang="en-GB" baseline="0" dirty="0" smtClean="0"/>
              <a:t> leis </a:t>
            </a:r>
            <a:r>
              <a:rPr lang="en-GB" baseline="0" dirty="0" err="1" smtClean="0"/>
              <a:t>anticorrupção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felizmente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muitas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vezes</a:t>
            </a:r>
            <a:r>
              <a:rPr lang="en-GB" baseline="0" dirty="0" smtClean="0"/>
              <a:t> tem base de </a:t>
            </a:r>
            <a:r>
              <a:rPr lang="en-GB" baseline="0" dirty="0" err="1" smtClean="0"/>
              <a:t>regulamentação</a:t>
            </a:r>
            <a:r>
              <a:rPr lang="en-GB" baseline="0" dirty="0" smtClean="0"/>
              <a:t> similar (</a:t>
            </a:r>
            <a:r>
              <a:rPr lang="en-GB" baseline="0" dirty="0" err="1" smtClean="0"/>
              <a:t>extraterritorialidade</a:t>
            </a:r>
            <a:r>
              <a:rPr lang="pt-BR" baseline="0" noProof="0" dirty="0" smtClean="0"/>
              <a:t>),</a:t>
            </a:r>
            <a:r>
              <a:rPr lang="en-GB" baseline="0" dirty="0" smtClean="0"/>
              <a:t> mas </a:t>
            </a:r>
            <a:r>
              <a:rPr lang="en-GB" baseline="0" dirty="0" err="1" smtClean="0"/>
              <a:t>também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possuem</a:t>
            </a:r>
            <a:r>
              <a:rPr lang="en-GB" baseline="0" dirty="0" smtClean="0"/>
              <a:t> </a:t>
            </a:r>
            <a:r>
              <a:rPr lang="pt-BR" baseline="0" noProof="0" dirty="0" smtClean="0"/>
              <a:t>especificidades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trazendo</a:t>
            </a:r>
            <a:r>
              <a:rPr lang="en-GB" baseline="0" dirty="0" smtClean="0"/>
              <a:t> um </a:t>
            </a:r>
            <a:r>
              <a:rPr lang="en-GB" baseline="0" dirty="0" err="1" smtClean="0"/>
              <a:t>maior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desafio</a:t>
            </a:r>
            <a:r>
              <a:rPr lang="en-GB" baseline="0" dirty="0" smtClean="0"/>
              <a:t> para </a:t>
            </a:r>
            <a:r>
              <a:rPr lang="en-GB" baseline="0" dirty="0" err="1" smtClean="0"/>
              <a:t>empresas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atuam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de um </a:t>
            </a:r>
            <a:r>
              <a:rPr lang="en-GB" baseline="0" dirty="0" err="1" smtClean="0"/>
              <a:t>país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2AE5-0D23-4DA1-BD07-6AE4F841DE5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4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Na Samsung determinamos os pilares de </a:t>
            </a:r>
            <a:r>
              <a:rPr lang="pt-BR" baseline="0" dirty="0" err="1" smtClean="0"/>
              <a:t>compliance</a:t>
            </a:r>
            <a:r>
              <a:rPr lang="pt-BR" baseline="0" dirty="0" smtClean="0"/>
              <a:t> globalmente que são (imagem) e para atender à esses pilares q fazer cumprir tais diretrizes criamos um programa que abrange (próximo slide)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2AE5-0D23-4DA1-BD07-6AE4F841DE5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83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dirty="0" smtClean="0"/>
              <a:t>Abrange</a:t>
            </a:r>
            <a:r>
              <a:rPr lang="pt-BR" baseline="0" dirty="0" smtClean="0"/>
              <a:t> tais áreas (slide) </a:t>
            </a:r>
            <a:br>
              <a:rPr lang="pt-BR" baseline="0" dirty="0" smtClean="0"/>
            </a:br>
            <a:r>
              <a:rPr lang="pt-BR" dirty="0" smtClean="0"/>
              <a:t>A ideia desse</a:t>
            </a:r>
            <a:r>
              <a:rPr lang="pt-BR" baseline="0" dirty="0" smtClean="0"/>
              <a:t> slide é usar a estrutura de </a:t>
            </a:r>
            <a:r>
              <a:rPr lang="pt-BR" baseline="0" dirty="0" err="1" smtClean="0"/>
              <a:t>compliance</a:t>
            </a:r>
            <a:r>
              <a:rPr lang="pt-BR" baseline="0" dirty="0" smtClean="0"/>
              <a:t> da Samsung como um exemplo do que pode ser feito internamente na empresa para garantir o cumprimento da nova Lei de </a:t>
            </a:r>
            <a:r>
              <a:rPr lang="pt-BR" baseline="0" dirty="0" err="1" smtClean="0"/>
              <a:t>Anticurrupção</a:t>
            </a:r>
            <a:r>
              <a:rPr lang="pt-BR" baseline="0" dirty="0" smtClean="0"/>
              <a:t>, mas vale ressaltar que cada empresa precisa criar sua estrutura de </a:t>
            </a:r>
            <a:r>
              <a:rPr lang="pt-BR" baseline="0" dirty="0" err="1" smtClean="0"/>
              <a:t>compliance</a:t>
            </a:r>
            <a:r>
              <a:rPr lang="pt-BR" baseline="0" dirty="0" smtClean="0"/>
              <a:t> de acordo com os pilares estabelecidos para cada programa, que por sua vez são estabelecidos de acordo com cada empresa e seu ramo de atividade e ou mercado.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2AE5-0D23-4DA1-BD07-6AE4F841DE5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28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msung_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ela 3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8376923"/>
              </p:ext>
            </p:extLst>
          </p:nvPr>
        </p:nvGraphicFramePr>
        <p:xfrm>
          <a:off x="251520" y="6356176"/>
          <a:ext cx="86409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0218B"/>
                          </a:solidFill>
                        </a:rPr>
                        <a:t>Legal &amp; Compliance Team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rgbClr val="10218B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solidFill>
                            <a:srgbClr val="10218B"/>
                          </a:solidFill>
                        </a:rPr>
                        <a:t>24/08/2014</a:t>
                      </a:r>
                      <a:endParaRPr lang="pt-BR" sz="1200" dirty="0">
                        <a:solidFill>
                          <a:srgbClr val="10218B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CaixaDeTexto 32"/>
          <p:cNvSpPr txBox="1"/>
          <p:nvPr userDrawn="1"/>
        </p:nvSpPr>
        <p:spPr>
          <a:xfrm>
            <a:off x="4240988" y="652011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E5B8B79-5784-47F7-A2EB-0D95774304F9}" type="slidenum">
              <a:rPr lang="pt-BR" sz="1400" b="1" smtClean="0">
                <a:solidFill>
                  <a:srgbClr val="030896"/>
                </a:solidFill>
              </a:rPr>
              <a:pPr algn="ctr"/>
              <a:t>‹nº›</a:t>
            </a:fld>
            <a:endParaRPr lang="pt-BR" sz="1400" b="1" dirty="0">
              <a:solidFill>
                <a:srgbClr val="030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82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/>
          <p:cNvGrpSpPr/>
          <p:nvPr userDrawn="1"/>
        </p:nvGrpSpPr>
        <p:grpSpPr>
          <a:xfrm>
            <a:off x="35496" y="42882"/>
            <a:ext cx="9108504" cy="6815119"/>
            <a:chOff x="35496" y="42882"/>
            <a:chExt cx="9108504" cy="6815118"/>
          </a:xfrm>
        </p:grpSpPr>
        <p:pic>
          <p:nvPicPr>
            <p:cNvPr id="35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488" y="44624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7234" y="42882"/>
              <a:ext cx="2896766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377918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488" y="2377918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7234" y="2376176"/>
              <a:ext cx="2896766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695632"/>
              <a:ext cx="3048000" cy="216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45488" y="4695632"/>
              <a:ext cx="3048000" cy="216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7234" y="4693890"/>
              <a:ext cx="2896766" cy="21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tângu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2" descr="http://3.bp.blogspot.com/-nmsqX5lGyeE/TdHqDv71TeI/AAAAAAAAANM/4aT3muNfMy4/s1600/samsung_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62" y="282425"/>
            <a:ext cx="1524000" cy="50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" y="4363357"/>
            <a:ext cx="91805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pt-BR" sz="4000" b="1" dirty="0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Arial" panose="020B0604020202020204" pitchFamily="34" charset="0"/>
              </a:rPr>
              <a:t>Os Desafios das Empresas no Ambiente Pós-Lei Anticorrupção</a:t>
            </a:r>
          </a:p>
          <a:p>
            <a:pPr algn="ctr" latinLnBrk="0"/>
            <a:endParaRPr lang="pt-BR" sz="5400" b="1" dirty="0" smtClean="0">
              <a:solidFill>
                <a:srgbClr val="10218B"/>
              </a:solidFill>
              <a:latin typeface="Americana BT" panose="02020504070506020904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 latinLnBrk="0"/>
            <a:r>
              <a:rPr lang="pt-BR" sz="1200" dirty="0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Arial" panose="020B0604020202020204" pitchFamily="34" charset="0"/>
              </a:rPr>
              <a:t>Agosto, 2014</a:t>
            </a:r>
            <a:endParaRPr lang="pt-BR" sz="1200" dirty="0">
              <a:solidFill>
                <a:srgbClr val="10218B"/>
              </a:solidFill>
              <a:latin typeface="Americana BT" panose="02020504070506020904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3.bp.blogspot.com/-nmsqX5lGyeE/TdHqDv71TeI/AAAAAAAAANM/4aT3muNfMy4/s1600/samsung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72" y="282425"/>
            <a:ext cx="1524000" cy="50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amsung.com/de/microsite/galaxys5/images/contents/main/section_0_produ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3"/>
            <a:ext cx="5796136" cy="32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28592" y="2496378"/>
            <a:ext cx="3779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2800" b="1" dirty="0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Gabriela Freitas</a:t>
            </a:r>
          </a:p>
          <a:p>
            <a:pPr algn="ctr" latinLnBrk="0"/>
            <a:r>
              <a:rPr lang="pt-BR" b="1" dirty="0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Gerente de </a:t>
            </a:r>
            <a:r>
              <a:rPr lang="pt-BR" b="1" dirty="0" err="1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Compliance</a:t>
            </a:r>
            <a:endParaRPr lang="pt-BR" b="1" dirty="0">
              <a:solidFill>
                <a:srgbClr val="10218B"/>
              </a:solidFill>
              <a:latin typeface="Americana BT" panose="020205040705060209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latinLnBrk="0"/>
            <a:r>
              <a:rPr lang="pt-BR" b="1" dirty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b="1" dirty="0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ara América Latina</a:t>
            </a:r>
            <a:endParaRPr lang="en-GB" dirty="0">
              <a:latin typeface="Americana BT" panose="020205040705060209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95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303039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5. Extraterritorialidade </a:t>
            </a:r>
            <a:r>
              <a:rPr lang="pt-BR" sz="2400" b="1" dirty="0">
                <a:solidFill>
                  <a:srgbClr val="030896"/>
                </a:solidFill>
                <a:latin typeface="Americana BT" panose="02020504070506020904" pitchFamily="18" charset="0"/>
              </a:rPr>
              <a:t>e Leis Locais.</a:t>
            </a:r>
          </a:p>
          <a:p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3"/>
          <a:srcRect l="61147" t="7653" r="13690" b="7112"/>
          <a:stretch/>
        </p:blipFill>
        <p:spPr bwMode="auto">
          <a:xfrm>
            <a:off x="1115616" y="836712"/>
            <a:ext cx="6624736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627784" y="4113096"/>
            <a:ext cx="720080" cy="18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latin typeface="Americana BT" panose="020205040705060209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67944" y="6381328"/>
            <a:ext cx="637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http://www.oecd.org/daf/anti-bribery/countryreportsontheimplementationoftheoecdanti-briberyconvention.htm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16016" y="5013176"/>
            <a:ext cx="72008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latin typeface="Americana BT" panose="020205040705060209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05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9" y="1956813"/>
            <a:ext cx="7295086" cy="42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737850" y="3180519"/>
            <a:ext cx="1525657" cy="1468575"/>
            <a:chOff x="2863118" y="3227470"/>
            <a:chExt cx="1525657" cy="1468575"/>
          </a:xfrm>
        </p:grpSpPr>
        <p:sp>
          <p:nvSpPr>
            <p:cNvPr id="26" name="Elipse 25"/>
            <p:cNvSpPr/>
            <p:nvPr/>
          </p:nvSpPr>
          <p:spPr>
            <a:xfrm>
              <a:off x="2891693" y="3256045"/>
              <a:ext cx="1440000" cy="1440000"/>
            </a:xfrm>
            <a:prstGeom prst="ellipse">
              <a:avLst/>
            </a:prstGeom>
            <a:solidFill>
              <a:srgbClr val="10218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2863118" y="3227470"/>
              <a:ext cx="1525657" cy="14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 latinLnBrk="0"/>
              <a:r>
                <a:rPr lang="pt-BR" b="1" kern="1200" dirty="0" smtClean="0">
                  <a:latin typeface="Americana BT" panose="02020504070506020904" pitchFamily="18" charset="0"/>
                </a:rPr>
                <a:t>Programa</a:t>
              </a:r>
            </a:p>
            <a:p>
              <a:pPr lvl="0" algn="ctr" defTabSz="666750" latinLnBrk="0"/>
              <a:r>
                <a:rPr lang="pt-BR" b="1" kern="1200" dirty="0" smtClean="0">
                  <a:latin typeface="Americana BT" panose="02020504070506020904" pitchFamily="18" charset="0"/>
                </a:rPr>
                <a:t>de</a:t>
              </a:r>
            </a:p>
            <a:p>
              <a:pPr lvl="0" algn="ctr" defTabSz="666750" latinLnBrk="0"/>
              <a:r>
                <a:rPr lang="pt-BR" b="1" kern="1200" dirty="0" smtClean="0">
                  <a:latin typeface="Americana BT" panose="02020504070506020904" pitchFamily="18" charset="0"/>
                </a:rPr>
                <a:t>Compliance</a:t>
              </a:r>
              <a:endParaRPr lang="pt-BR" b="1" kern="1200" dirty="0">
                <a:latin typeface="Americana BT" panose="02020504070506020904" pitchFamily="18" charset="0"/>
              </a:endParaRPr>
            </a:p>
          </p:txBody>
        </p:sp>
      </p:grpSp>
      <p:sp>
        <p:nvSpPr>
          <p:cNvPr id="17" name="Conector reto 14"/>
          <p:cNvSpPr/>
          <p:nvPr/>
        </p:nvSpPr>
        <p:spPr>
          <a:xfrm rot="19800000">
            <a:off x="3640068" y="4398554"/>
            <a:ext cx="24324" cy="243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500" kern="1200">
              <a:latin typeface="Americana BT" panose="02020504070506020904" pitchFamily="18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995542" y="5085344"/>
            <a:ext cx="3896937" cy="144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890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solidFill>
                  <a:schemeClr val="tx1"/>
                </a:solidFill>
                <a:latin typeface="Americana BT" panose="02020504070506020904" pitchFamily="18" charset="0"/>
              </a:rPr>
              <a:t>Exercer </a:t>
            </a:r>
            <a:r>
              <a:rPr lang="pt-BR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a BT" panose="02020504070506020904" pitchFamily="18" charset="0"/>
              </a:rPr>
              <a:t>controles internos </a:t>
            </a:r>
            <a:r>
              <a:rPr lang="pt-BR" kern="1200" dirty="0" smtClean="0">
                <a:solidFill>
                  <a:schemeClr val="tx1"/>
                </a:solidFill>
                <a:latin typeface="Americana BT" panose="02020504070506020904" pitchFamily="18" charset="0"/>
              </a:rPr>
              <a:t>para garantir que os diretores e representantes da companhia cumpram suas responsabilidades administrativas de acordo com as normas e a Lei</a:t>
            </a:r>
            <a:endParaRPr lang="pt-BR" kern="1200" dirty="0">
              <a:solidFill>
                <a:schemeClr val="tx1"/>
              </a:solidFill>
              <a:latin typeface="Americana BT" panose="02020504070506020904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93151" y="5085344"/>
            <a:ext cx="3600000" cy="144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890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solidFill>
                  <a:schemeClr val="tx1"/>
                </a:solidFill>
                <a:latin typeface="Americana BT" panose="02020504070506020904" pitchFamily="18" charset="0"/>
              </a:rPr>
              <a:t>Ajudar os </a:t>
            </a:r>
            <a:r>
              <a:rPr lang="pt-BR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a BT" panose="02020504070506020904" pitchFamily="18" charset="0"/>
              </a:rPr>
              <a:t>colaboradores</a:t>
            </a:r>
            <a:r>
              <a:rPr lang="pt-BR" kern="1200" dirty="0" smtClean="0">
                <a:solidFill>
                  <a:schemeClr val="tx1"/>
                </a:solidFill>
                <a:latin typeface="Americana BT" panose="02020504070506020904" pitchFamily="18" charset="0"/>
              </a:rPr>
              <a:t> a evitarem cometer condutas ilegais no exercício de suas atividades profissionais</a:t>
            </a:r>
            <a:endParaRPr lang="pt-BR" kern="1200" dirty="0">
              <a:solidFill>
                <a:schemeClr val="tx1"/>
              </a:solidFill>
              <a:latin typeface="Americana BT" panose="02020504070506020904" pitchFamily="18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693496" y="980888"/>
            <a:ext cx="3600000" cy="144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890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solidFill>
                  <a:schemeClr val="tx1"/>
                </a:solidFill>
                <a:latin typeface="Americana BT" panose="02020504070506020904" pitchFamily="18" charset="0"/>
              </a:rPr>
              <a:t>Identificar e avaliar os riscos legais relativos ao </a:t>
            </a:r>
            <a:r>
              <a:rPr lang="pt-BR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a BT" panose="02020504070506020904" pitchFamily="18" charset="0"/>
              </a:rPr>
              <a:t>ambiente de negócios </a:t>
            </a:r>
            <a:r>
              <a:rPr lang="pt-BR" kern="1200" dirty="0" smtClean="0">
                <a:solidFill>
                  <a:schemeClr val="tx1"/>
                </a:solidFill>
                <a:latin typeface="Americana BT" panose="02020504070506020904" pitchFamily="18" charset="0"/>
              </a:rPr>
              <a:t>e determinar os meios para evitá-los</a:t>
            </a:r>
            <a:endParaRPr lang="pt-BR" kern="1200" dirty="0">
              <a:solidFill>
                <a:schemeClr val="tx1"/>
              </a:solidFill>
              <a:latin typeface="Americana BT" panose="02020504070506020904" pitchFamily="18" charset="0"/>
            </a:endParaRPr>
          </a:p>
        </p:txBody>
      </p:sp>
      <p:cxnSp>
        <p:nvCxnSpPr>
          <p:cNvPr id="4" name="Conector reto 3"/>
          <p:cNvCxnSpPr>
            <a:stCxn id="26" idx="0"/>
            <a:endCxn id="3075" idx="0"/>
          </p:cNvCxnSpPr>
          <p:nvPr/>
        </p:nvCxnSpPr>
        <p:spPr>
          <a:xfrm flipV="1">
            <a:off x="4486425" y="1956813"/>
            <a:ext cx="9857" cy="1252281"/>
          </a:xfrm>
          <a:prstGeom prst="line">
            <a:avLst/>
          </a:prstGeom>
          <a:ln>
            <a:solidFill>
              <a:srgbClr val="646C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>
            <a:stCxn id="26" idx="3"/>
          </p:cNvCxnSpPr>
          <p:nvPr/>
        </p:nvCxnSpPr>
        <p:spPr>
          <a:xfrm flipH="1">
            <a:off x="2393153" y="4438210"/>
            <a:ext cx="1584155" cy="647135"/>
          </a:xfrm>
          <a:prstGeom prst="line">
            <a:avLst/>
          </a:prstGeom>
          <a:ln>
            <a:solidFill>
              <a:srgbClr val="646C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28" idx="0"/>
            <a:endCxn id="26" idx="5"/>
          </p:cNvCxnSpPr>
          <p:nvPr/>
        </p:nvCxnSpPr>
        <p:spPr>
          <a:xfrm flipH="1" flipV="1">
            <a:off x="4995542" y="4438211"/>
            <a:ext cx="1948469" cy="647133"/>
          </a:xfrm>
          <a:prstGeom prst="line">
            <a:avLst/>
          </a:prstGeom>
          <a:ln>
            <a:solidFill>
              <a:srgbClr val="646C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9512" y="303039"/>
            <a:ext cx="506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Anticorrupção na Samsung</a:t>
            </a:r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2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71640" y="2663203"/>
            <a:ext cx="1224000" cy="324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36000" tIns="72000" rIns="36000" bIns="72000" rtlCol="0">
            <a:noAutofit/>
          </a:bodyPr>
          <a:lstStyle/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Restrições Horizontais </a:t>
            </a:r>
          </a:p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Manutenção do Preço de Revenda</a:t>
            </a:r>
          </a:p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Restrição Regional (Importação Paralela)</a:t>
            </a:r>
          </a:p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Práticas Comerciais Desleais </a:t>
            </a:r>
            <a:endParaRPr lang="pt-B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  <a:ea typeface="다음_SemiBold" pitchFamily="2" charset="-127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360518" y="2663203"/>
            <a:ext cx="1224000" cy="324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36000" tIns="72000" rIns="36000" bIns="72000" rtlCol="0">
            <a:noAutofit/>
          </a:bodyPr>
          <a:lstStyle/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Igualdade no Trabalho</a:t>
            </a:r>
          </a:p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Normas Trabalhistas</a:t>
            </a:r>
            <a:endParaRPr lang="pt-B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  <a:ea typeface="다음_SemiBold" pitchFamily="2" charset="-127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947180" y="2662403"/>
            <a:ext cx="1224000" cy="324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36000" tIns="72000" rIns="36000" bIns="72000" rtlCol="0">
            <a:noAutofit/>
          </a:bodyPr>
          <a:lstStyle/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Uso de Software regular</a:t>
            </a:r>
          </a:p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Proteção de Segredos Comerciais</a:t>
            </a:r>
            <a:endParaRPr lang="pt-B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  <a:ea typeface="다음_SemiBold" pitchFamily="2" charset="-127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2658302" y="2662403"/>
            <a:ext cx="1224000" cy="324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36000" tIns="72000" rIns="36000" bIns="72000" rtlCol="0">
            <a:noAutofit/>
          </a:bodyPr>
          <a:lstStyle/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Ambiente de Trabalho e Segurança</a:t>
            </a:r>
            <a:endParaRPr lang="pt-B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  <a:ea typeface="다음_SemiBold" pitchFamily="2" charset="-127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244964" y="2662403"/>
            <a:ext cx="1224000" cy="324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36000" tIns="72000" rIns="36000" bIns="72000" rtlCol="0">
            <a:noAutofit/>
          </a:bodyPr>
          <a:lstStyle/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Proteção da Informação do Consumidor </a:t>
            </a:r>
          </a:p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Rotulagem justa e </a:t>
            </a:r>
            <a:r>
              <a:rPr lang="pt-BR" altLang="ko-KR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Advertising</a:t>
            </a:r>
            <a:endParaRPr lang="pt-BR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  <a:ea typeface="다음_SemiBold" pitchFamily="2" charset="-127"/>
            </a:endParaRPr>
          </a:p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Segurança do Produto</a:t>
            </a:r>
          </a:p>
          <a:p>
            <a:pPr algn="ctr" latinLnBrk="0">
              <a:spcAft>
                <a:spcPts val="600"/>
              </a:spcAft>
            </a:pPr>
            <a:r>
              <a:rPr lang="pt-BR" altLang="ko-KR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Responsabili-dade</a:t>
            </a: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 sobre o Produto</a:t>
            </a:r>
            <a:endParaRPr lang="pt-B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  <a:ea typeface="다음_SemiBold" pitchFamily="2" charset="-127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6542468" y="2662403"/>
            <a:ext cx="1224000" cy="324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36000" tIns="72000" rIns="36000" bIns="72000" rtlCol="0">
            <a:noAutofit/>
          </a:bodyPr>
          <a:lstStyle/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Antidumping</a:t>
            </a:r>
          </a:p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Questões Aduaneiras e Normas de Origem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7831626" y="2663203"/>
            <a:ext cx="1224000" cy="324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36000" tIns="72000" rIns="36000" bIns="72000" rtlCol="0">
            <a:noAutofit/>
          </a:bodyPr>
          <a:lstStyle/>
          <a:p>
            <a:pPr algn="ctr" latinLnBrk="0">
              <a:spcAft>
                <a:spcPts val="600"/>
              </a:spcAft>
            </a:pPr>
            <a:r>
              <a:rPr lang="pt-BR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  <a:ea typeface="다음_SemiBold" pitchFamily="2" charset="-127"/>
              </a:rPr>
              <a:t>Anticorrupção</a:t>
            </a:r>
            <a:endParaRPr lang="pt-B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  <a:ea typeface="다음_SemiBold" pitchFamily="2" charset="-127"/>
            </a:endParaRPr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12" y="1366659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04" y="1366659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86" y="1366659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42" y="1366659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98" y="1366659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80" y="1366659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" y="1366659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07504" y="134076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Livre</a:t>
            </a:r>
          </a:p>
          <a:p>
            <a:pPr algn="ctr"/>
            <a:r>
              <a:rPr lang="pt-B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Concorrência</a:t>
            </a:r>
            <a:endParaRPr lang="pt-BR" sz="11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403648" y="147317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Trabalhista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682540" y="134078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Propriedade</a:t>
            </a:r>
          </a:p>
          <a:p>
            <a:pPr algn="ctr"/>
            <a:r>
              <a:rPr lang="pt-B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Intelectual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978684" y="1383911"/>
            <a:ext cx="1152128" cy="43088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Meio Ambiente</a:t>
            </a:r>
          </a:p>
          <a:p>
            <a:pPr algn="ctr"/>
            <a:r>
              <a:rPr lang="pt-B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Segurança</a:t>
            </a:r>
            <a:endParaRPr lang="pt-BR" sz="11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280454" y="1347495"/>
            <a:ext cx="1152128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Defesa do</a:t>
            </a:r>
          </a:p>
          <a:p>
            <a:pPr algn="ctr"/>
            <a:r>
              <a:rPr lang="pt-B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Consumidor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562346" y="1349407"/>
            <a:ext cx="1152128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Comércio e</a:t>
            </a:r>
          </a:p>
          <a:p>
            <a:pPr algn="ctr"/>
            <a:r>
              <a:rPr lang="pt-B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Outros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864116" y="147317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ericana BT" panose="02020504070506020904" pitchFamily="18" charset="0"/>
              </a:rPr>
              <a:t>Ética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Americana BT" panose="020205040705060209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79512" y="303039"/>
            <a:ext cx="506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Anticorrupção na Samsung</a:t>
            </a:r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828244" y="2636912"/>
            <a:ext cx="1188000" cy="36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Americana BT" panose="020205040705060209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06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24" grpId="0"/>
      <p:bldP spid="25" grpId="0"/>
      <p:bldP spid="26" grpId="0"/>
      <p:bldP spid="27" grpId="0"/>
      <p:bldP spid="28" grpId="0"/>
      <p:bldP spid="29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5496" y="44625"/>
            <a:ext cx="9108504" cy="6815119"/>
            <a:chOff x="35496" y="42882"/>
            <a:chExt cx="9108504" cy="6815118"/>
          </a:xfrm>
        </p:grpSpPr>
        <p:pic>
          <p:nvPicPr>
            <p:cNvPr id="3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488" y="44624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7234" y="42882"/>
              <a:ext cx="2896766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377918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488" y="2377918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7234" y="2376176"/>
              <a:ext cx="2896766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695632"/>
              <a:ext cx="3048000" cy="216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45488" y="4695632"/>
              <a:ext cx="3048000" cy="216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i600.photobucket.com/albums/tt90/XMEI/polka-dot-background-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7234" y="4693890"/>
              <a:ext cx="2896766" cy="21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://3.bp.blogspot.com/-nmsqX5lGyeE/TdHqDv71TeI/AAAAAAAAANM/4aT3muNfMy4/s1600/samsung_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275161"/>
            <a:ext cx="1524000" cy="506731"/>
          </a:xfrm>
          <a:prstGeom prst="rect">
            <a:avLst/>
          </a:prstGeom>
          <a:blipFill dpi="0" rotWithShape="1">
            <a:blip r:embed="rId7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14" name="직사각형 39"/>
          <p:cNvSpPr/>
          <p:nvPr/>
        </p:nvSpPr>
        <p:spPr bwMode="auto">
          <a:xfrm>
            <a:off x="568582" y="1467799"/>
            <a:ext cx="7987555" cy="2492990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algn="ctr" fontAlgn="auto" latinLnBrk="0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pt-BR" altLang="ko-KR" sz="8800" b="1" kern="0" spc="-150" dirty="0" smtClean="0">
                <a:solidFill>
                  <a:schemeClr val="bg1"/>
                </a:solidFill>
                <a:latin typeface="Americana BT" panose="02020504070506020904" pitchFamily="18" charset="0"/>
                <a:ea typeface="Rix고딕 M" pitchFamily="18" charset="-127"/>
                <a:cs typeface="Calibri" panose="020F0502020204030204" pitchFamily="34" charset="0"/>
              </a:rPr>
              <a:t>Obrigada!</a:t>
            </a:r>
          </a:p>
          <a:p>
            <a:pPr algn="ctr" fontAlgn="auto" latinLnBrk="0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altLang="ko-KR" sz="3200" b="1" kern="0" spc="-150" dirty="0" smtClean="0">
                <a:solidFill>
                  <a:schemeClr val="bg1"/>
                </a:solidFill>
                <a:latin typeface="Americana BT" panose="02020504070506020904" pitchFamily="18" charset="0"/>
                <a:ea typeface="Rix고딕 M" pitchFamily="18" charset="-127"/>
                <a:cs typeface="Calibri" panose="020F0502020204030204" pitchFamily="34" charset="0"/>
              </a:rPr>
              <a:t>g.freitas</a:t>
            </a:r>
            <a:r>
              <a:rPr kumimoji="0" lang="pt-BR" altLang="ko-KR" sz="3200" b="1" kern="0" spc="-150" dirty="0" smtClean="0">
                <a:solidFill>
                  <a:schemeClr val="bg1"/>
                </a:solidFill>
                <a:latin typeface="Americana BT" panose="02020504070506020904" pitchFamily="18" charset="0"/>
                <a:ea typeface="Rix고딕 M" pitchFamily="18" charset="-127"/>
                <a:cs typeface="Calibri" panose="020F0502020204030204" pitchFamily="34" charset="0"/>
              </a:rPr>
              <a:t>@samsung.com</a:t>
            </a:r>
          </a:p>
          <a:p>
            <a:pPr algn="ctr" fontAlgn="auto" latinLnBrk="0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altLang="ko-KR" sz="3200" b="1" kern="0" spc="-150" dirty="0" smtClean="0">
                <a:solidFill>
                  <a:schemeClr val="bg1"/>
                </a:solidFill>
                <a:latin typeface="Americana BT" panose="02020504070506020904" pitchFamily="18" charset="0"/>
                <a:ea typeface="Rix고딕 M" pitchFamily="18" charset="-127"/>
                <a:cs typeface="Calibri" panose="020F0502020204030204" pitchFamily="34" charset="0"/>
              </a:rPr>
              <a:t>www.samsung.com</a:t>
            </a:r>
            <a:endParaRPr kumimoji="0" lang="pt-BR" altLang="ko-KR" sz="3200" b="1" kern="0" spc="-150" dirty="0" smtClean="0">
              <a:solidFill>
                <a:schemeClr val="bg1"/>
              </a:solidFill>
              <a:latin typeface="Americana BT" panose="02020504070506020904" pitchFamily="18" charset="0"/>
              <a:ea typeface="Rix고딕 M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8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25163" y="2804456"/>
            <a:ext cx="144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SEDA-S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766264" y="3695848"/>
            <a:ext cx="144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SEDA-P(C)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10080" y="3695848"/>
            <a:ext cx="144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SEDA-P(M)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43808" y="1775240"/>
            <a:ext cx="1800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LA-RHQ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30840" y="1364296"/>
            <a:ext cx="1620000" cy="720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Jurídico e </a:t>
            </a:r>
          </a:p>
          <a:p>
            <a:pPr algn="ctr"/>
            <a:r>
              <a:rPr lang="pt-BR" sz="1600" b="1" dirty="0" err="1" smtClean="0">
                <a:latin typeface="Americana BT" panose="02020504070506020904" pitchFamily="18" charset="0"/>
              </a:rPr>
              <a:t>Compliance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330840" y="4964776"/>
            <a:ext cx="162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>
                <a:latin typeface="Americana BT" panose="02020504070506020904" pitchFamily="18" charset="0"/>
              </a:rPr>
              <a:t>Compliance</a:t>
            </a:r>
            <a:r>
              <a:rPr lang="pt-BR" sz="1600" b="1" dirty="0" smtClean="0">
                <a:latin typeface="Americana BT" panose="02020504070506020904" pitchFamily="18" charset="0"/>
              </a:rPr>
              <a:t> </a:t>
            </a:r>
          </a:p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(América </a:t>
            </a:r>
          </a:p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Latina)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330840" y="3164576"/>
            <a:ext cx="162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Jurídico</a:t>
            </a:r>
          </a:p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(Times </a:t>
            </a:r>
          </a:p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Locais)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337176" y="4577440"/>
            <a:ext cx="144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SEASA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3766264" y="4568947"/>
            <a:ext cx="144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SELA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2123888" y="4568987"/>
            <a:ext cx="144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SECH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337176" y="5468832"/>
            <a:ext cx="144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SEPR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2123888" y="5464024"/>
            <a:ext cx="144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SAMCOL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3766264" y="5450499"/>
            <a:ext cx="144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SEM-S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5566464" y="5455425"/>
            <a:ext cx="144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SEM-P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5566464" y="4568947"/>
            <a:ext cx="144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SEVEN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3025162" y="845422"/>
            <a:ext cx="1440001" cy="6340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mericana BT" panose="02020504070506020904" pitchFamily="18" charset="0"/>
              </a:rPr>
              <a:t>SEC</a:t>
            </a:r>
            <a:endParaRPr lang="pt-BR" sz="1600" b="1" dirty="0">
              <a:latin typeface="Americana BT" panose="02020504070506020904" pitchFamily="18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2061842" y="2732448"/>
            <a:ext cx="3204000" cy="1764000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Americana BT" panose="02020504070506020904" pitchFamily="18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251520" y="2602488"/>
            <a:ext cx="6840000" cy="3672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Americana BT" panose="02020504070506020904" pitchFamily="18" charset="0"/>
            </a:endParaRPr>
          </a:p>
        </p:txBody>
      </p:sp>
      <p:cxnSp>
        <p:nvCxnSpPr>
          <p:cNvPr id="71" name="Conector angulado 70"/>
          <p:cNvCxnSpPr>
            <a:stCxn id="62" idx="2"/>
            <a:endCxn id="6" idx="0"/>
          </p:cNvCxnSpPr>
          <p:nvPr/>
        </p:nvCxnSpPr>
        <p:spPr>
          <a:xfrm rot="5400000">
            <a:off x="3596618" y="1626694"/>
            <a:ext cx="295737" cy="135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do 71"/>
          <p:cNvCxnSpPr>
            <a:stCxn id="6" idx="2"/>
            <a:endCxn id="3" idx="0"/>
          </p:cNvCxnSpPr>
          <p:nvPr/>
        </p:nvCxnSpPr>
        <p:spPr>
          <a:xfrm rot="16200000" flipH="1">
            <a:off x="3589877" y="2649170"/>
            <a:ext cx="309216" cy="13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do 75"/>
          <p:cNvCxnSpPr>
            <a:stCxn id="50" idx="1"/>
            <a:endCxn id="6" idx="1"/>
          </p:cNvCxnSpPr>
          <p:nvPr/>
        </p:nvCxnSpPr>
        <p:spPr>
          <a:xfrm rot="10800000" flipH="1">
            <a:off x="337176" y="2135240"/>
            <a:ext cx="2506632" cy="2802200"/>
          </a:xfrm>
          <a:prstGeom prst="bentConnector3">
            <a:avLst>
              <a:gd name="adj1" fmla="val -9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76"/>
          <p:cNvCxnSpPr>
            <a:stCxn id="53" idx="1"/>
            <a:endCxn id="6" idx="1"/>
          </p:cNvCxnSpPr>
          <p:nvPr/>
        </p:nvCxnSpPr>
        <p:spPr>
          <a:xfrm rot="10800000" flipH="1">
            <a:off x="337176" y="2135240"/>
            <a:ext cx="2506632" cy="3693592"/>
          </a:xfrm>
          <a:prstGeom prst="bentConnector3">
            <a:avLst>
              <a:gd name="adj1" fmla="val -9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do 79"/>
          <p:cNvCxnSpPr>
            <a:stCxn id="54" idx="1"/>
            <a:endCxn id="6" idx="1"/>
          </p:cNvCxnSpPr>
          <p:nvPr/>
        </p:nvCxnSpPr>
        <p:spPr>
          <a:xfrm rot="10800000" flipH="1">
            <a:off x="2123888" y="2135240"/>
            <a:ext cx="719920" cy="3688784"/>
          </a:xfrm>
          <a:prstGeom prst="bentConnector3">
            <a:avLst>
              <a:gd name="adj1" fmla="val -3175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angulado 82"/>
          <p:cNvCxnSpPr>
            <a:stCxn id="52" idx="1"/>
            <a:endCxn id="6" idx="1"/>
          </p:cNvCxnSpPr>
          <p:nvPr/>
        </p:nvCxnSpPr>
        <p:spPr>
          <a:xfrm rot="10800000" flipH="1">
            <a:off x="2123888" y="2135241"/>
            <a:ext cx="719920" cy="2793747"/>
          </a:xfrm>
          <a:prstGeom prst="bentConnector3">
            <a:avLst>
              <a:gd name="adj1" fmla="val -3175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do 85"/>
          <p:cNvCxnSpPr>
            <a:stCxn id="51" idx="3"/>
            <a:endCxn id="6" idx="3"/>
          </p:cNvCxnSpPr>
          <p:nvPr/>
        </p:nvCxnSpPr>
        <p:spPr>
          <a:xfrm flipH="1" flipV="1">
            <a:off x="4643808" y="2135240"/>
            <a:ext cx="562456" cy="2793707"/>
          </a:xfrm>
          <a:prstGeom prst="bentConnector3">
            <a:avLst>
              <a:gd name="adj1" fmla="val -406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angulado 89"/>
          <p:cNvCxnSpPr>
            <a:stCxn id="55" idx="3"/>
            <a:endCxn id="6" idx="3"/>
          </p:cNvCxnSpPr>
          <p:nvPr/>
        </p:nvCxnSpPr>
        <p:spPr>
          <a:xfrm flipH="1" flipV="1">
            <a:off x="4643808" y="2135240"/>
            <a:ext cx="562456" cy="3675259"/>
          </a:xfrm>
          <a:prstGeom prst="bentConnector3">
            <a:avLst>
              <a:gd name="adj1" fmla="val -406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do 92"/>
          <p:cNvCxnSpPr>
            <a:stCxn id="5" idx="1"/>
            <a:endCxn id="6" idx="1"/>
          </p:cNvCxnSpPr>
          <p:nvPr/>
        </p:nvCxnSpPr>
        <p:spPr>
          <a:xfrm rot="10800000" flipH="1">
            <a:off x="2110080" y="2135240"/>
            <a:ext cx="733728" cy="1920608"/>
          </a:xfrm>
          <a:prstGeom prst="bentConnector3">
            <a:avLst>
              <a:gd name="adj1" fmla="val -292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do 95"/>
          <p:cNvCxnSpPr>
            <a:stCxn id="4" idx="3"/>
            <a:endCxn id="6" idx="3"/>
          </p:cNvCxnSpPr>
          <p:nvPr/>
        </p:nvCxnSpPr>
        <p:spPr>
          <a:xfrm flipH="1" flipV="1">
            <a:off x="4643808" y="2135240"/>
            <a:ext cx="562456" cy="1920608"/>
          </a:xfrm>
          <a:prstGeom prst="bentConnector3">
            <a:avLst>
              <a:gd name="adj1" fmla="val -406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angulado 98"/>
          <p:cNvCxnSpPr>
            <a:stCxn id="56" idx="3"/>
            <a:endCxn id="6" idx="3"/>
          </p:cNvCxnSpPr>
          <p:nvPr/>
        </p:nvCxnSpPr>
        <p:spPr>
          <a:xfrm flipH="1" flipV="1">
            <a:off x="4643808" y="2135240"/>
            <a:ext cx="2362656" cy="3680185"/>
          </a:xfrm>
          <a:prstGeom prst="bentConnector3">
            <a:avLst>
              <a:gd name="adj1" fmla="val -9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angulado 105"/>
          <p:cNvCxnSpPr>
            <a:stCxn id="57" idx="3"/>
            <a:endCxn id="6" idx="3"/>
          </p:cNvCxnSpPr>
          <p:nvPr/>
        </p:nvCxnSpPr>
        <p:spPr>
          <a:xfrm flipH="1" flipV="1">
            <a:off x="4643808" y="2135240"/>
            <a:ext cx="2362656" cy="2793707"/>
          </a:xfrm>
          <a:prstGeom prst="bentConnector3">
            <a:avLst>
              <a:gd name="adj1" fmla="val -9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angulado 150"/>
          <p:cNvCxnSpPr/>
          <p:nvPr/>
        </p:nvCxnSpPr>
        <p:spPr>
          <a:xfrm flipV="1">
            <a:off x="5278432" y="3884576"/>
            <a:ext cx="2160000" cy="432048"/>
          </a:xfrm>
          <a:prstGeom prst="bentConnector2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angulado 155"/>
          <p:cNvCxnSpPr/>
          <p:nvPr/>
        </p:nvCxnSpPr>
        <p:spPr>
          <a:xfrm flipV="1">
            <a:off x="7101024" y="5684776"/>
            <a:ext cx="360000" cy="432048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to 157"/>
          <p:cNvCxnSpPr>
            <a:stCxn id="7" idx="2"/>
            <a:endCxn id="38" idx="0"/>
          </p:cNvCxnSpPr>
          <p:nvPr/>
        </p:nvCxnSpPr>
        <p:spPr>
          <a:xfrm>
            <a:off x="8140840" y="2084296"/>
            <a:ext cx="0" cy="108028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angulado 164"/>
          <p:cNvCxnSpPr>
            <a:stCxn id="21" idx="3"/>
            <a:endCxn id="7" idx="3"/>
          </p:cNvCxnSpPr>
          <p:nvPr/>
        </p:nvCxnSpPr>
        <p:spPr>
          <a:xfrm flipV="1">
            <a:off x="8950840" y="1724296"/>
            <a:ext cx="12700" cy="3600480"/>
          </a:xfrm>
          <a:prstGeom prst="bentConnector3">
            <a:avLst>
              <a:gd name="adj1" fmla="val 7253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395536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pt-BR" sz="1600" b="1" dirty="0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Jurídico </a:t>
            </a:r>
            <a:r>
              <a:rPr lang="pt-BR" sz="1600" b="1" dirty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1600" b="1" dirty="0" err="1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Compliance</a:t>
            </a:r>
            <a:r>
              <a:rPr lang="pt-BR" sz="1600" b="1" dirty="0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pt-BR" sz="1600" b="1" dirty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América </a:t>
            </a:r>
            <a:r>
              <a:rPr lang="pt-BR" sz="1600" b="1" dirty="0" smtClean="0">
                <a:solidFill>
                  <a:srgbClr val="10218B"/>
                </a:solidFill>
                <a:latin typeface="Americana BT" panose="020205040705060209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Latina na Samsung</a:t>
            </a:r>
            <a:endParaRPr lang="en-GB" sz="1600" dirty="0">
              <a:latin typeface="Americana BT" panose="020205040705060209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atinLnBrk="0"/>
            <a:endParaRPr lang="pt-BR" sz="1600" dirty="0" smtClean="0">
              <a:latin typeface="Americana BT" panose="020205040705060209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31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38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6448" y="908720"/>
            <a:ext cx="854603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 smtClean="0">
                <a:latin typeface="Americana BT" panose="02020504070506020904" pitchFamily="18" charset="0"/>
              </a:rPr>
              <a:t>Responsabilidade </a:t>
            </a:r>
            <a:r>
              <a:rPr lang="pt-BR" sz="1700" b="1" dirty="0">
                <a:latin typeface="Americana BT" panose="02020504070506020904" pitchFamily="18" charset="0"/>
              </a:rPr>
              <a:t>objetiva civil e administrativa pela prática de ilícitos </a:t>
            </a:r>
            <a:r>
              <a:rPr lang="pt-BR" sz="1700" b="1" dirty="0" smtClean="0">
                <a:latin typeface="Americana BT" panose="02020504070506020904" pitchFamily="18" charset="0"/>
              </a:rPr>
              <a:t>     contra </a:t>
            </a:r>
            <a:r>
              <a:rPr lang="pt-BR" sz="1700" b="1" dirty="0">
                <a:latin typeface="Americana BT" panose="02020504070506020904" pitchFamily="18" charset="0"/>
              </a:rPr>
              <a:t>a administração pública, nacional ou estrangeira</a:t>
            </a:r>
            <a:r>
              <a:rPr lang="pt-BR" sz="1700" b="1" dirty="0" smtClean="0">
                <a:latin typeface="Americana BT" panose="02020504070506020904" pitchFamily="18" charset="0"/>
              </a:rPr>
              <a:t>;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 smtClean="0">
                <a:latin typeface="Americana BT" panose="02020504070506020904" pitchFamily="18" charset="0"/>
              </a:rPr>
              <a:t>Responsabilidade </a:t>
            </a:r>
            <a:r>
              <a:rPr lang="pt-BR" sz="1700" b="1" dirty="0">
                <a:latin typeface="Americana BT" panose="02020504070506020904" pitchFamily="18" charset="0"/>
              </a:rPr>
              <a:t>individual </a:t>
            </a:r>
            <a:r>
              <a:rPr lang="pt-BR" sz="1700" b="1" dirty="0" smtClean="0">
                <a:latin typeface="Americana BT" panose="02020504070506020904" pitchFamily="18" charset="0"/>
              </a:rPr>
              <a:t>dos </a:t>
            </a:r>
            <a:r>
              <a:rPr lang="pt-BR" sz="1700" b="1" dirty="0">
                <a:latin typeface="Americana BT" panose="02020504070506020904" pitchFamily="18" charset="0"/>
              </a:rPr>
              <a:t>dirigentes, administradores </a:t>
            </a:r>
            <a:r>
              <a:rPr lang="pt-BR" sz="1700" b="1" dirty="0" smtClean="0">
                <a:latin typeface="Americana BT" panose="02020504070506020904" pitchFamily="18" charset="0"/>
              </a:rPr>
              <a:t>ou pessoa   natural </a:t>
            </a:r>
            <a:r>
              <a:rPr lang="pt-BR" sz="1700" b="1" dirty="0">
                <a:latin typeface="Americana BT" panose="02020504070506020904" pitchFamily="18" charset="0"/>
              </a:rPr>
              <a:t>quando de atos ilícitos</a:t>
            </a:r>
            <a:r>
              <a:rPr lang="pt-BR" sz="1700" b="1" dirty="0" smtClean="0">
                <a:latin typeface="Americana BT" panose="02020504070506020904" pitchFamily="18" charset="0"/>
              </a:rPr>
              <a:t>;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 smtClean="0">
                <a:latin typeface="Americana BT" panose="02020504070506020904" pitchFamily="18" charset="0"/>
              </a:rPr>
              <a:t>Pune </a:t>
            </a:r>
            <a:r>
              <a:rPr lang="pt-BR" sz="1700" b="1" dirty="0">
                <a:latin typeface="Americana BT" panose="02020504070506020904" pitchFamily="18" charset="0"/>
              </a:rPr>
              <a:t>empresas que corrompam agentes públicos, fraudem licitações ou contratos públicos e/ou frustrem mediante ajuste ou combinação, o caráter competitivo de procedimento licitatório</a:t>
            </a:r>
            <a:r>
              <a:rPr lang="pt-BR" sz="1700" b="1" dirty="0" smtClean="0">
                <a:latin typeface="Americana BT" panose="02020504070506020904" pitchFamily="18" charset="0"/>
              </a:rPr>
              <a:t>;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 smtClean="0">
                <a:latin typeface="Americana BT" panose="02020504070506020904" pitchFamily="18" charset="0"/>
              </a:rPr>
              <a:t>Multas </a:t>
            </a:r>
            <a:r>
              <a:rPr lang="pt-BR" sz="1700" b="1" dirty="0">
                <a:latin typeface="Americana BT" panose="02020504070506020904" pitchFamily="18" charset="0"/>
              </a:rPr>
              <a:t>na esfera administrativa de 0,1% até 20% do faturamento bruto da empresa no exercício anterior ao da instauração do processo administrativo ou 6 mil à 60 milhões de </a:t>
            </a:r>
            <a:r>
              <a:rPr lang="pt-BR" sz="1700" b="1" dirty="0" smtClean="0">
                <a:latin typeface="Americana BT" panose="02020504070506020904" pitchFamily="18" charset="0"/>
              </a:rPr>
              <a:t>reais;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 smtClean="0">
                <a:latin typeface="Americana BT" panose="02020504070506020904" pitchFamily="18" charset="0"/>
              </a:rPr>
              <a:t>Publicação </a:t>
            </a:r>
            <a:r>
              <a:rPr lang="pt-BR" sz="1700" b="1" dirty="0">
                <a:latin typeface="Americana BT" panose="02020504070506020904" pitchFamily="18" charset="0"/>
              </a:rPr>
              <a:t>extraordinária da decisão condenatória</a:t>
            </a:r>
            <a:r>
              <a:rPr lang="pt-BR" sz="1700" b="1" dirty="0" smtClean="0">
                <a:latin typeface="Americana BT" panose="02020504070506020904" pitchFamily="18" charset="0"/>
              </a:rPr>
              <a:t>;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 smtClean="0">
                <a:latin typeface="Americana BT" panose="02020504070506020904" pitchFamily="18" charset="0"/>
              </a:rPr>
              <a:t>Na esfera judicial as sanções podem ser, entre outras, perdimento de      bens, direitos ou valores; suspensão ou interdição parcial das atividades;    dissolução compulsória;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 smtClean="0">
                <a:latin typeface="Americana BT" panose="02020504070506020904" pitchFamily="18" charset="0"/>
              </a:rPr>
              <a:t>Solidariedade entre sociedades controladoras, controladas, coligadas e   consorciadas;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 smtClean="0">
                <a:latin typeface="Americana BT" panose="02020504070506020904" pitchFamily="18" charset="0"/>
              </a:rPr>
              <a:t>Possibilidade de Acordo de Leniência.</a:t>
            </a:r>
            <a:endParaRPr lang="pt-BR" sz="1700" dirty="0" smtClean="0"/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7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303039"/>
            <a:ext cx="7200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5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Panorama da Nova Lei de Anticorrupção Brasileira</a:t>
            </a:r>
            <a:endParaRPr lang="pt-BR" sz="215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  <a:p>
            <a:endParaRPr lang="pt-BR" sz="8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  <a:p>
            <a:endParaRPr lang="pt-BR" sz="215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70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pt-BR" sz="40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Principais desafios!</a:t>
            </a:r>
            <a:endParaRPr lang="pt-BR" sz="2800" dirty="0" smtClean="0">
              <a:latin typeface="Americana BT" panose="020205040705060209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158999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b="1" dirty="0">
                <a:solidFill>
                  <a:srgbClr val="030896"/>
                </a:solidFill>
                <a:latin typeface="Americana BT" panose="02020504070506020904" pitchFamily="18" charset="0"/>
              </a:rPr>
              <a:t>Falta de Diretrizes e Lacunas </a:t>
            </a:r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da </a:t>
            </a:r>
            <a:r>
              <a:rPr lang="pt-BR" sz="2400" b="1" dirty="0">
                <a:solidFill>
                  <a:srgbClr val="030896"/>
                </a:solidFill>
                <a:latin typeface="Americana BT" panose="02020504070506020904" pitchFamily="18" charset="0"/>
              </a:rPr>
              <a:t>Lei;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b="1" dirty="0">
                <a:solidFill>
                  <a:srgbClr val="030896"/>
                </a:solidFill>
                <a:latin typeface="Americana BT" panose="02020504070506020904" pitchFamily="18" charset="0"/>
              </a:rPr>
              <a:t>Relacionamento com Entes Governamentais;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Problemas Políticos </a:t>
            </a:r>
            <a:r>
              <a:rPr lang="pt-BR" sz="2400" b="1" dirty="0">
                <a:solidFill>
                  <a:srgbClr val="030896"/>
                </a:solidFill>
                <a:latin typeface="Americana BT" panose="02020504070506020904" pitchFamily="18" charset="0"/>
              </a:rPr>
              <a:t>e </a:t>
            </a:r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Sociais;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Desenvolvimento </a:t>
            </a:r>
            <a:r>
              <a:rPr lang="pt-BR" sz="2400" b="1" dirty="0">
                <a:solidFill>
                  <a:srgbClr val="030896"/>
                </a:solidFill>
                <a:latin typeface="Americana BT" panose="02020504070506020904" pitchFamily="18" charset="0"/>
              </a:rPr>
              <a:t>e Implementação de </a:t>
            </a:r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efetiva        Estrutura Interna;</a:t>
            </a:r>
          </a:p>
          <a:p>
            <a:pPr marL="457200" indent="-457200">
              <a:buFont typeface="+mj-lt"/>
              <a:buAutoNum type="arabicPeriod"/>
            </a:pPr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  <a:p>
            <a:pPr marL="457200" indent="-457200"/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5.  Extraterritorialidade </a:t>
            </a:r>
            <a:r>
              <a:rPr lang="pt-BR" sz="2400" b="1" dirty="0">
                <a:solidFill>
                  <a:srgbClr val="030896"/>
                </a:solidFill>
                <a:latin typeface="Americana BT" panose="02020504070506020904" pitchFamily="18" charset="0"/>
              </a:rPr>
              <a:t>e Leis Locais.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8737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5273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Limites para responsabilidade solidária;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/>
              <a:t>Papel claro e bem definido de cada ente regulador – Competência;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Duplo grau de jurisdição;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Julgamentos transparentes e abertos;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/>
              <a:t>Dosimetria pena</a:t>
            </a:r>
            <a:r>
              <a:rPr lang="pt-BR" dirty="0" smtClean="0"/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Extraterritorialidade;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/>
              <a:t>Parâmetros claros sobre critérios </a:t>
            </a:r>
            <a:r>
              <a:rPr lang="pt-BR" dirty="0" smtClean="0"/>
              <a:t>de um sistema </a:t>
            </a:r>
            <a:r>
              <a:rPr lang="pt-BR" dirty="0"/>
              <a:t>de </a:t>
            </a:r>
            <a:r>
              <a:rPr lang="pt-BR" i="1" dirty="0" err="1" smtClean="0"/>
              <a:t>compliance</a:t>
            </a:r>
            <a:r>
              <a:rPr lang="pt-BR" dirty="0"/>
              <a:t>.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30303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1. Falta de Diretrizes e Lacunas da Lei</a:t>
            </a:r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5273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/>
              <a:t>Cuidado </a:t>
            </a:r>
            <a:r>
              <a:rPr lang="pt-BR" dirty="0" smtClean="0"/>
              <a:t>“extra” </a:t>
            </a:r>
            <a:r>
              <a:rPr lang="pt-BR" dirty="0"/>
              <a:t>quando na negociação com parceiros governamentais;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/>
              <a:t>Acordo e políticas igualitárias – Entes governamentais e privados</a:t>
            </a:r>
            <a:r>
              <a:rPr lang="pt-BR" dirty="0" smtClean="0"/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Doações para candidatos e partidos políticos;</a:t>
            </a:r>
            <a:endParaRPr lang="pt-BR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/>
              <a:t>Como lidar com a solicitação de propina?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/>
              <a:t>Qual o poder de uma empresa contra o funcionário corrupto</a:t>
            </a:r>
            <a:r>
              <a:rPr lang="pt-BR" dirty="0" smtClean="0"/>
              <a:t>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30303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50" b="1" dirty="0">
                <a:solidFill>
                  <a:srgbClr val="030896"/>
                </a:solidFill>
                <a:latin typeface="Americana BT" panose="02020504070506020904" pitchFamily="18" charset="0"/>
              </a:rPr>
              <a:t>2</a:t>
            </a:r>
            <a:r>
              <a:rPr lang="pt-BR" sz="235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. Relacionamento com Entes Governamentais</a:t>
            </a:r>
            <a:endParaRPr lang="pt-BR" sz="235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55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9512" y="30303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30896"/>
                </a:solidFill>
                <a:latin typeface="Americana BT" panose="02020504070506020904" pitchFamily="18" charset="0"/>
              </a:rPr>
              <a:t>3</a:t>
            </a:r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. Problemas Políticos e Sociais</a:t>
            </a:r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  <p:pic>
        <p:nvPicPr>
          <p:cNvPr id="10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3" t="9621" r="1187" b="7295"/>
          <a:stretch/>
        </p:blipFill>
        <p:spPr bwMode="auto">
          <a:xfrm>
            <a:off x="179513" y="1412776"/>
            <a:ext cx="8712968" cy="4835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79513" y="863283"/>
            <a:ext cx="85460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>
                <a:latin typeface="Americana BT" panose="02020504070506020904" pitchFamily="18" charset="0"/>
              </a:rPr>
              <a:t>Brasil 72º </a:t>
            </a:r>
            <a:r>
              <a:rPr lang="pt-BR" sz="1700" b="1" dirty="0" smtClean="0">
                <a:latin typeface="Americana BT" panose="02020504070506020904" pitchFamily="18" charset="0"/>
              </a:rPr>
              <a:t>posição </a:t>
            </a:r>
            <a:r>
              <a:rPr lang="pt-BR" sz="1700" b="1" dirty="0">
                <a:latin typeface="Americana BT" panose="02020504070506020904" pitchFamily="18" charset="0"/>
              </a:rPr>
              <a:t>de 177 países </a:t>
            </a:r>
            <a:r>
              <a:rPr lang="pt-BR" sz="1700" b="1" dirty="0" smtClean="0">
                <a:latin typeface="Americana BT" panose="02020504070506020904" pitchFamily="18" charset="0"/>
              </a:rPr>
              <a:t>avaliados – </a:t>
            </a:r>
            <a:r>
              <a:rPr lang="pt-BR" sz="1700" b="1" dirty="0" err="1" smtClean="0">
                <a:latin typeface="Americana BT" panose="02020504070506020904" pitchFamily="18" charset="0"/>
              </a:rPr>
              <a:t>Transparency</a:t>
            </a:r>
            <a:r>
              <a:rPr lang="pt-BR" sz="1700" b="1" dirty="0" smtClean="0">
                <a:latin typeface="Americana BT" panose="02020504070506020904" pitchFamily="18" charset="0"/>
              </a:rPr>
              <a:t> </a:t>
            </a:r>
            <a:r>
              <a:rPr lang="pt-BR" sz="1700" b="1" dirty="0" err="1" smtClean="0">
                <a:latin typeface="Americana BT" panose="02020504070506020904" pitchFamily="18" charset="0"/>
              </a:rPr>
              <a:t>International</a:t>
            </a:r>
            <a:endParaRPr lang="pt-BR" sz="1700" b="1" dirty="0">
              <a:latin typeface="Americana BT" panose="020205040705060209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04248" y="6309320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http://www.transparency.org/cpi2013/results</a:t>
            </a:r>
          </a:p>
        </p:txBody>
      </p:sp>
    </p:spTree>
    <p:extLst>
      <p:ext uri="{BB962C8B-B14F-4D97-AF65-F5344CB8AC3E}">
        <p14:creationId xmlns:p14="http://schemas.microsoft.com/office/powerpoint/2010/main" val="2466953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2628800" y="764704"/>
            <a:ext cx="14833648" cy="4968552"/>
            <a:chOff x="0" y="663878"/>
            <a:chExt cx="9144000" cy="4349298"/>
          </a:xfrm>
        </p:grpSpPr>
        <p:sp>
          <p:nvSpPr>
            <p:cNvPr id="5" name="Retângulo 4"/>
            <p:cNvSpPr/>
            <p:nvPr/>
          </p:nvSpPr>
          <p:spPr>
            <a:xfrm>
              <a:off x="0" y="663878"/>
              <a:ext cx="9144000" cy="3060000"/>
            </a:xfrm>
            <a:prstGeom prst="rect">
              <a:avLst/>
            </a:prstGeom>
            <a:gradFill flip="none" rotWithShape="1">
              <a:gsLst>
                <a:gs pos="25000">
                  <a:srgbClr val="FFFFFF"/>
                </a:gs>
                <a:gs pos="0">
                  <a:schemeClr val="bg1">
                    <a:alpha val="75000"/>
                  </a:schemeClr>
                </a:gs>
                <a:gs pos="75000">
                  <a:schemeClr val="bg1"/>
                </a:gs>
                <a:gs pos="100000">
                  <a:schemeClr val="bg1">
                    <a:alpha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http://1.bp.blogspot.com/_tPn9oYrwHXg/TQqwLwFuQgI/AAAAAAAAAE0/9FQEojWi73k/s400/politicos-vii.jpg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764" y="1953176"/>
              <a:ext cx="4689656" cy="30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/>
          <p:cNvSpPr txBox="1"/>
          <p:nvPr/>
        </p:nvSpPr>
        <p:spPr>
          <a:xfrm>
            <a:off x="179512" y="30303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3. Problemas Políticos e Sociais</a:t>
            </a:r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3" y="863283"/>
            <a:ext cx="85460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700" b="1" dirty="0" smtClean="0">
                <a:latin typeface="Americana BT" panose="02020504070506020904" pitchFamily="18" charset="0"/>
              </a:rPr>
              <a:t>Política e o “Jeitinho” Brasileiro – Problemas da Realidade Brasileira</a:t>
            </a:r>
            <a:endParaRPr lang="pt-BR" sz="1700" b="1" dirty="0">
              <a:latin typeface="Americana BT" panose="020205040705060209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70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052736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Código de Conduta;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Código de Ética;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Política Anticorrupção;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Controles Internos;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Área de Auditoria interna;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Gestão de Risco – Principalmente com Terceiros;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Análise detalhada quando da aquisição de empresas;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Treinamentos;</a:t>
            </a:r>
            <a:r>
              <a:rPr lang="pt-BR" dirty="0"/>
              <a:t> 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Profissionais </a:t>
            </a:r>
            <a:r>
              <a:rPr lang="pt-BR" dirty="0"/>
              <a:t>especializados</a:t>
            </a:r>
            <a:r>
              <a:rPr lang="pt-BR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Canais </a:t>
            </a:r>
            <a:r>
              <a:rPr lang="pt-BR" smtClean="0"/>
              <a:t>de denúncia; 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Gestão </a:t>
            </a:r>
            <a:r>
              <a:rPr lang="pt-BR" dirty="0"/>
              <a:t>de documentos</a:t>
            </a:r>
            <a:r>
              <a:rPr lang="pt-BR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Procedimentos investigatórios;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Comitês com alto executivos (poder de decisão);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Aplicações de sanções efetivas.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303039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4</a:t>
            </a:r>
            <a:r>
              <a:rPr lang="pt-BR" sz="2400" b="1" dirty="0">
                <a:solidFill>
                  <a:srgbClr val="030896"/>
                </a:solidFill>
                <a:latin typeface="Americana BT" panose="02020504070506020904" pitchFamily="18" charset="0"/>
              </a:rPr>
              <a:t>. </a:t>
            </a:r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Desenvolvimento e Implementação de </a:t>
            </a:r>
          </a:p>
          <a:p>
            <a:r>
              <a:rPr lang="pt-BR" sz="24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    Efetiva Estrutura Interna</a:t>
            </a:r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  <a:p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  <a:p>
            <a:endParaRPr lang="pt-BR" sz="24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538541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30896"/>
                </a:solidFill>
                <a:latin typeface="Americana BT" panose="02020504070506020904" pitchFamily="18" charset="0"/>
              </a:rPr>
              <a:t>Mas qual é a </a:t>
            </a:r>
            <a:r>
              <a:rPr lang="pt-BR" sz="20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estrutura que resguardará </a:t>
            </a:r>
            <a:r>
              <a:rPr lang="pt-BR" sz="2000" b="1" dirty="0">
                <a:solidFill>
                  <a:srgbClr val="030896"/>
                </a:solidFill>
                <a:latin typeface="Americana BT" panose="02020504070506020904" pitchFamily="18" charset="0"/>
              </a:rPr>
              <a:t>a</a:t>
            </a:r>
            <a:r>
              <a:rPr lang="pt-BR" sz="20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 empresa quando </a:t>
            </a:r>
          </a:p>
          <a:p>
            <a:pPr algn="ctr"/>
            <a:r>
              <a:rPr lang="pt-BR" sz="2000" b="1" dirty="0" smtClean="0">
                <a:solidFill>
                  <a:srgbClr val="030896"/>
                </a:solidFill>
                <a:latin typeface="Americana BT" panose="02020504070506020904" pitchFamily="18" charset="0"/>
              </a:rPr>
              <a:t>de eventual fiscalização?</a:t>
            </a:r>
            <a:endParaRPr lang="pt-BR" sz="2000" b="1" dirty="0">
              <a:solidFill>
                <a:srgbClr val="030896"/>
              </a:solidFill>
              <a:latin typeface="Americana BT" panose="020205040705060209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00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sung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8739</TotalTime>
  <Words>899</Words>
  <Application>Microsoft Office PowerPoint</Application>
  <PresentationFormat>Apresentação na tela (4:3)</PresentationFormat>
  <Paragraphs>138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Samsung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Loschiavo Cerdeira</dc:creator>
  <cp:lastModifiedBy>Comunicacao</cp:lastModifiedBy>
  <cp:revision>307</cp:revision>
  <cp:lastPrinted>2014-08-25T00:42:44Z</cp:lastPrinted>
  <dcterms:created xsi:type="dcterms:W3CDTF">2013-02-18T00:56:38Z</dcterms:created>
  <dcterms:modified xsi:type="dcterms:W3CDTF">2014-09-05T21:02:40Z</dcterms:modified>
</cp:coreProperties>
</file>